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0"/>
  </p:notesMasterIdLst>
  <p:sldIdLst>
    <p:sldId id="256" r:id="rId2"/>
    <p:sldId id="260" r:id="rId3"/>
    <p:sldId id="351" r:id="rId4"/>
    <p:sldId id="264" r:id="rId5"/>
    <p:sldId id="293" r:id="rId6"/>
    <p:sldId id="270" r:id="rId7"/>
    <p:sldId id="331" r:id="rId8"/>
    <p:sldId id="314" r:id="rId9"/>
  </p:sldIdLst>
  <p:sldSz cx="9144000" cy="5143500" type="screen16x9"/>
  <p:notesSz cx="6858000" cy="9144000"/>
  <p:embeddedFontLst>
    <p:embeddedFont>
      <p:font typeface="Martel" pitchFamily="2" charset="77"/>
      <p:regular r:id="rId11"/>
      <p:bold r:id="rId12"/>
    </p:embeddedFont>
    <p:embeddedFont>
      <p:font typeface="Martel ExtraBold" pitchFamily="2" charset="77"/>
      <p:bold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Work Sans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98A1A2-5EC1-47A9-B9EC-96C08ED1D302}">
  <a:tblStyle styleId="{9098A1A2-5EC1-47A9-B9EC-96C08ED1D3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463"/>
  </p:normalViewPr>
  <p:slideViewPr>
    <p:cSldViewPr snapToGrid="0" snapToObjects="1">
      <p:cViewPr>
        <p:scale>
          <a:sx n="165" d="100"/>
          <a:sy n="165" d="100"/>
        </p:scale>
        <p:origin x="664" y="-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3" name="Google Shape;69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4" name="Google Shape;69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4" name="Google Shape;6994;g86b0eba7b4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5" name="Google Shape;6995;g86b0eba7b4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www.merriam-webster.com</a:t>
            </a:r>
            <a:r>
              <a:rPr lang="en-US" dirty="0"/>
              <a:t>/dictionary/decision%20tree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jorgesleonel</a:t>
            </a:r>
            <a:r>
              <a:rPr lang="en-US" dirty="0"/>
              <a:t>/decision-trees-99b02f2390a0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6" name="Google Shape;7026;g921f9a568d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7" name="Google Shape;7027;g921f9a568d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/deep-math-machine-learning-ai/chapter-4-decision-trees-algorithms-b93975f7a1f1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jorgesleonel</a:t>
            </a:r>
            <a:r>
              <a:rPr lang="en-US" dirty="0"/>
              <a:t>/decision-trees-99b02f2390a0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3899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6" name="Google Shape;7026;g921f9a568d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7" name="Google Shape;7027;g921f9a568d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/deep-math-machine-learning-ai/chapter-4-decision-trees-algorithms-b93975f7a1f1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jorgesleonel</a:t>
            </a:r>
            <a:r>
              <a:rPr lang="en-US" dirty="0"/>
              <a:t>/decision-trees-99b02f2390a0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6" name="Google Shape;7486;g8f5d287e7e_0_3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7" name="Google Shape;7487;g8f5d287e7e_0_3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jorgesleonel</a:t>
            </a:r>
            <a:r>
              <a:rPr lang="en-US" dirty="0"/>
              <a:t>/decision-trees-99b02f2390a0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5" name="Google Shape;7075;g8f5d287e7e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6" name="Google Shape;7076;g8f5d287e7e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https://venngage-wordpress.s3.amazonaws.com/uploads/2021/07/Product-Business-Decision-Tree-</a:t>
            </a:r>
            <a:r>
              <a:rPr lang="en-US" dirty="0" err="1"/>
              <a:t>Template.png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uncw.edu</a:t>
            </a:r>
            <a:r>
              <a:rPr lang="en-US" dirty="0"/>
              <a:t>/</a:t>
            </a:r>
            <a:r>
              <a:rPr lang="en-US" dirty="0" err="1"/>
              <a:t>hr</a:t>
            </a:r>
            <a:r>
              <a:rPr lang="en-US" dirty="0"/>
              <a:t>/coronavirus/</a:t>
            </a:r>
            <a:r>
              <a:rPr lang="en-US" dirty="0" err="1"/>
              <a:t>returntocampus</a:t>
            </a:r>
            <a:r>
              <a:rPr lang="en-US" dirty="0"/>
              <a:t>/images/covid-19-decision-tree.png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8" name="Google Shape;8508;g91e9739b28_3_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9" name="Google Shape;8509;g91e9739b28_3_1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0" name="Google Shape;7840;g8fdef5909a_0_1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1" name="Google Shape;7841;g8fdef5909a_0_1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 rot="7098627">
            <a:off x="472908" y="-1077766"/>
            <a:ext cx="1539291" cy="2694047"/>
            <a:chOff x="4583450" y="341650"/>
            <a:chExt cx="1539450" cy="2694325"/>
          </a:xfrm>
        </p:grpSpPr>
        <p:sp>
          <p:nvSpPr>
            <p:cNvPr id="11" name="Google Shape;11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2"/>
          <p:cNvGrpSpPr/>
          <p:nvPr/>
        </p:nvGrpSpPr>
        <p:grpSpPr>
          <a:xfrm rot="-2841031" flipH="1">
            <a:off x="3994891" y="3627109"/>
            <a:ext cx="1722071" cy="2646881"/>
            <a:chOff x="1292750" y="2594800"/>
            <a:chExt cx="1722100" cy="2646925"/>
          </a:xfrm>
        </p:grpSpPr>
        <p:sp>
          <p:nvSpPr>
            <p:cNvPr id="92" name="Google Shape;92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"/>
          <p:cNvSpPr txBox="1">
            <a:spLocks noGrp="1"/>
          </p:cNvSpPr>
          <p:nvPr>
            <p:ph type="ctrTitle"/>
          </p:nvPr>
        </p:nvSpPr>
        <p:spPr>
          <a:xfrm>
            <a:off x="1855350" y="1265025"/>
            <a:ext cx="54333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"/>
          <p:cNvSpPr txBox="1">
            <a:spLocks noGrp="1"/>
          </p:cNvSpPr>
          <p:nvPr>
            <p:ph type="subTitle" idx="1"/>
          </p:nvPr>
        </p:nvSpPr>
        <p:spPr>
          <a:xfrm>
            <a:off x="1855350" y="2933475"/>
            <a:ext cx="3742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None/>
              <a:defRPr sz="2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181" name="Google Shape;181;p2"/>
          <p:cNvGrpSpPr/>
          <p:nvPr/>
        </p:nvGrpSpPr>
        <p:grpSpPr>
          <a:xfrm rot="-3066291">
            <a:off x="5900648" y="4113020"/>
            <a:ext cx="1803008" cy="2046635"/>
            <a:chOff x="1360300" y="417100"/>
            <a:chExt cx="1803000" cy="2046625"/>
          </a:xfrm>
        </p:grpSpPr>
        <p:sp>
          <p:nvSpPr>
            <p:cNvPr id="182" name="Google Shape;182;p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2"/>
          <p:cNvGrpSpPr/>
          <p:nvPr/>
        </p:nvGrpSpPr>
        <p:grpSpPr>
          <a:xfrm rot="2415756">
            <a:off x="-612768" y="3780605"/>
            <a:ext cx="1509444" cy="2339905"/>
            <a:chOff x="3112400" y="1318050"/>
            <a:chExt cx="1509425" cy="2339875"/>
          </a:xfrm>
        </p:grpSpPr>
        <p:sp>
          <p:nvSpPr>
            <p:cNvPr id="209" name="Google Shape;209;p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2"/>
          <p:cNvGrpSpPr/>
          <p:nvPr/>
        </p:nvGrpSpPr>
        <p:grpSpPr>
          <a:xfrm rot="5992493">
            <a:off x="-823761" y="-768695"/>
            <a:ext cx="1931430" cy="2228310"/>
            <a:chOff x="4187325" y="3050125"/>
            <a:chExt cx="1931400" cy="2228275"/>
          </a:xfrm>
        </p:grpSpPr>
        <p:sp>
          <p:nvSpPr>
            <p:cNvPr id="224" name="Google Shape;224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2"/>
          <p:cNvGrpSpPr/>
          <p:nvPr/>
        </p:nvGrpSpPr>
        <p:grpSpPr>
          <a:xfrm rot="-1235053">
            <a:off x="7829041" y="1383915"/>
            <a:ext cx="1722180" cy="2647048"/>
            <a:chOff x="1292750" y="2594800"/>
            <a:chExt cx="1722100" cy="2646925"/>
          </a:xfrm>
        </p:grpSpPr>
        <p:sp>
          <p:nvSpPr>
            <p:cNvPr id="250" name="Google Shape;250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2"/>
          <p:cNvGrpSpPr/>
          <p:nvPr/>
        </p:nvGrpSpPr>
        <p:grpSpPr>
          <a:xfrm rot="-1176986" flipH="1">
            <a:off x="8373462" y="2811102"/>
            <a:ext cx="1539350" cy="2694150"/>
            <a:chOff x="4583450" y="341650"/>
            <a:chExt cx="1539450" cy="2694325"/>
          </a:xfrm>
        </p:grpSpPr>
        <p:sp>
          <p:nvSpPr>
            <p:cNvPr id="338" name="Google Shape;338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2"/>
          <p:cNvGrpSpPr/>
          <p:nvPr/>
        </p:nvGrpSpPr>
        <p:grpSpPr>
          <a:xfrm rot="-3437332">
            <a:off x="7256015" y="3097671"/>
            <a:ext cx="1931387" cy="2228260"/>
            <a:chOff x="4187325" y="3050125"/>
            <a:chExt cx="1931400" cy="2228275"/>
          </a:xfrm>
        </p:grpSpPr>
        <p:sp>
          <p:nvSpPr>
            <p:cNvPr id="419" name="Google Shape;419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6_1_1">
    <p:spTree>
      <p:nvGrpSpPr>
        <p:cNvPr id="1" name="Shape 6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7" name="Google Shape;6817;p34"/>
          <p:cNvSpPr/>
          <p:nvPr/>
        </p:nvSpPr>
        <p:spPr>
          <a:xfrm>
            <a:off x="3943350" y="952500"/>
            <a:ext cx="4480475" cy="3562200"/>
          </a:xfrm>
          <a:custGeom>
            <a:avLst/>
            <a:gdLst/>
            <a:ahLst/>
            <a:cxnLst/>
            <a:rect l="l" t="t" r="r" b="b"/>
            <a:pathLst>
              <a:path w="179219" h="142488" extrusionOk="0">
                <a:moveTo>
                  <a:pt x="0" y="0"/>
                </a:moveTo>
                <a:lnTo>
                  <a:pt x="179219" y="388"/>
                </a:lnTo>
                <a:lnTo>
                  <a:pt x="179219" y="142488"/>
                </a:lnTo>
                <a:lnTo>
                  <a:pt x="9144" y="14173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818" name="Google Shape;6818;p34"/>
          <p:cNvGrpSpPr/>
          <p:nvPr/>
        </p:nvGrpSpPr>
        <p:grpSpPr>
          <a:xfrm rot="-3656924" flipH="1">
            <a:off x="6895454" y="-819064"/>
            <a:ext cx="1722128" cy="2646969"/>
            <a:chOff x="1292750" y="2594800"/>
            <a:chExt cx="1722100" cy="2646925"/>
          </a:xfrm>
        </p:grpSpPr>
        <p:sp>
          <p:nvSpPr>
            <p:cNvPr id="6819" name="Google Shape;6819;p3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3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3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3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3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3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3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3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3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3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3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3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3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3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3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3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3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3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3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3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3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3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3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3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3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3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3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3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3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3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3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3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3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3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3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3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3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3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3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3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3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3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3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3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3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3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3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3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3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3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3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3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3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3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3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3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3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3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3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3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3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3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3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3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3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3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3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3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3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3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3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3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3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3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3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3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3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3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3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3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3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3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3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3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3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3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3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6" name="Google Shape;6906;p34"/>
          <p:cNvGrpSpPr/>
          <p:nvPr/>
        </p:nvGrpSpPr>
        <p:grpSpPr>
          <a:xfrm rot="-10125719" flipH="1">
            <a:off x="8202947" y="-495290"/>
            <a:ext cx="1509539" cy="2340051"/>
            <a:chOff x="3112400" y="1318050"/>
            <a:chExt cx="1509425" cy="2339875"/>
          </a:xfrm>
        </p:grpSpPr>
        <p:sp>
          <p:nvSpPr>
            <p:cNvPr id="6907" name="Google Shape;6907;p3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3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3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3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3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3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3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3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3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3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3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3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3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3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1" name="Google Shape;6921;p34"/>
          <p:cNvGrpSpPr/>
          <p:nvPr/>
        </p:nvGrpSpPr>
        <p:grpSpPr>
          <a:xfrm rot="-5754027" flipH="1">
            <a:off x="8499704" y="4156923"/>
            <a:ext cx="1802996" cy="2046621"/>
            <a:chOff x="1360300" y="417100"/>
            <a:chExt cx="1803000" cy="2046625"/>
          </a:xfrm>
        </p:grpSpPr>
        <p:sp>
          <p:nvSpPr>
            <p:cNvPr id="6922" name="Google Shape;6922;p3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3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3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3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3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3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3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3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3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3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3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3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3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3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3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3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3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3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3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3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3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3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3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3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3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3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6"/>
          <p:cNvSpPr txBox="1">
            <a:spLocks noGrp="1"/>
          </p:cNvSpPr>
          <p:nvPr>
            <p:ph type="title"/>
          </p:nvPr>
        </p:nvSpPr>
        <p:spPr>
          <a:xfrm>
            <a:off x="2723250" y="630000"/>
            <a:ext cx="36975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003" name="Google Shape;1003;p6"/>
          <p:cNvGrpSpPr/>
          <p:nvPr/>
        </p:nvGrpSpPr>
        <p:grpSpPr>
          <a:xfrm rot="-9882944" flipH="1">
            <a:off x="8030250" y="-1159879"/>
            <a:ext cx="1722047" cy="2646843"/>
            <a:chOff x="1292750" y="2594800"/>
            <a:chExt cx="1722100" cy="2646925"/>
          </a:xfrm>
        </p:grpSpPr>
        <p:sp>
          <p:nvSpPr>
            <p:cNvPr id="1004" name="Google Shape;1004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" name="Google Shape;1091;p6"/>
          <p:cNvGrpSpPr/>
          <p:nvPr/>
        </p:nvGrpSpPr>
        <p:grpSpPr>
          <a:xfrm rot="-4786875">
            <a:off x="7219245" y="-1294622"/>
            <a:ext cx="1802931" cy="2046547"/>
            <a:chOff x="1360300" y="417100"/>
            <a:chExt cx="1803000" cy="2046625"/>
          </a:xfrm>
        </p:grpSpPr>
        <p:sp>
          <p:nvSpPr>
            <p:cNvPr id="1092" name="Google Shape;1092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6"/>
          <p:cNvGrpSpPr/>
          <p:nvPr/>
        </p:nvGrpSpPr>
        <p:grpSpPr>
          <a:xfrm rot="9882944">
            <a:off x="-608297" y="-1159879"/>
            <a:ext cx="1722047" cy="2646843"/>
            <a:chOff x="1292750" y="2594800"/>
            <a:chExt cx="1722100" cy="2646925"/>
          </a:xfrm>
        </p:grpSpPr>
        <p:sp>
          <p:nvSpPr>
            <p:cNvPr id="1119" name="Google Shape;1119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6"/>
          <p:cNvGrpSpPr/>
          <p:nvPr/>
        </p:nvGrpSpPr>
        <p:grpSpPr>
          <a:xfrm rot="4786875" flipH="1">
            <a:off x="121823" y="-1294622"/>
            <a:ext cx="1802931" cy="2046547"/>
            <a:chOff x="1360300" y="417100"/>
            <a:chExt cx="1803000" cy="2046625"/>
          </a:xfrm>
        </p:grpSpPr>
        <p:sp>
          <p:nvSpPr>
            <p:cNvPr id="1207" name="Google Shape;1207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33" name="Google Shape;1233;p6"/>
          <p:cNvCxnSpPr>
            <a:stCxn id="1002" idx="3"/>
          </p:cNvCxnSpPr>
          <p:nvPr/>
        </p:nvCxnSpPr>
        <p:spPr>
          <a:xfrm rot="10800000" flipH="1">
            <a:off x="6420750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4" name="Google Shape;1234;p6"/>
          <p:cNvCxnSpPr/>
          <p:nvPr/>
        </p:nvCxnSpPr>
        <p:spPr>
          <a:xfrm rot="10800000" flipH="1">
            <a:off x="-12" y="903000"/>
            <a:ext cx="27804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7"/>
          <p:cNvSpPr/>
          <p:nvPr/>
        </p:nvSpPr>
        <p:spPr>
          <a:xfrm>
            <a:off x="720000" y="630000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7" name="Google Shape;1237;p7"/>
          <p:cNvGrpSpPr/>
          <p:nvPr/>
        </p:nvGrpSpPr>
        <p:grpSpPr>
          <a:xfrm rot="-3696460" flipH="1">
            <a:off x="6943237" y="971384"/>
            <a:ext cx="1931373" cy="2228244"/>
            <a:chOff x="4187325" y="3050125"/>
            <a:chExt cx="1931400" cy="2228275"/>
          </a:xfrm>
        </p:grpSpPr>
        <p:sp>
          <p:nvSpPr>
            <p:cNvPr id="1238" name="Google Shape;1238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" name="Google Shape;1263;p7"/>
          <p:cNvSpPr txBox="1">
            <a:spLocks noGrp="1"/>
          </p:cNvSpPr>
          <p:nvPr>
            <p:ph type="title"/>
          </p:nvPr>
        </p:nvSpPr>
        <p:spPr>
          <a:xfrm>
            <a:off x="1720525" y="1278725"/>
            <a:ext cx="2199300" cy="10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4" name="Google Shape;1264;p7"/>
          <p:cNvSpPr txBox="1">
            <a:spLocks noGrp="1"/>
          </p:cNvSpPr>
          <p:nvPr>
            <p:ph type="subTitle" idx="1"/>
          </p:nvPr>
        </p:nvSpPr>
        <p:spPr>
          <a:xfrm>
            <a:off x="1712175" y="2425725"/>
            <a:ext cx="2918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65" name="Google Shape;1265;p7"/>
          <p:cNvGrpSpPr/>
          <p:nvPr/>
        </p:nvGrpSpPr>
        <p:grpSpPr>
          <a:xfrm rot="-3066291">
            <a:off x="5900648" y="4113020"/>
            <a:ext cx="1803008" cy="2046635"/>
            <a:chOff x="1360300" y="417100"/>
            <a:chExt cx="1803000" cy="2046625"/>
          </a:xfrm>
        </p:grpSpPr>
        <p:sp>
          <p:nvSpPr>
            <p:cNvPr id="1266" name="Google Shape;1266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7"/>
          <p:cNvGrpSpPr/>
          <p:nvPr/>
        </p:nvGrpSpPr>
        <p:grpSpPr>
          <a:xfrm rot="-5604329">
            <a:off x="6927606" y="1965928"/>
            <a:ext cx="1509373" cy="2339795"/>
            <a:chOff x="3112400" y="1318050"/>
            <a:chExt cx="1509425" cy="2339875"/>
          </a:xfrm>
        </p:grpSpPr>
        <p:sp>
          <p:nvSpPr>
            <p:cNvPr id="1293" name="Google Shape;1293;p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7"/>
          <p:cNvGrpSpPr/>
          <p:nvPr/>
        </p:nvGrpSpPr>
        <p:grpSpPr>
          <a:xfrm rot="-5400000" flipH="1">
            <a:off x="6239499" y="-905785"/>
            <a:ext cx="1722100" cy="2646925"/>
            <a:chOff x="1292750" y="2594800"/>
            <a:chExt cx="1722100" cy="2646925"/>
          </a:xfrm>
        </p:grpSpPr>
        <p:sp>
          <p:nvSpPr>
            <p:cNvPr id="1308" name="Google Shape;1308;p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7"/>
          <p:cNvGrpSpPr/>
          <p:nvPr/>
        </p:nvGrpSpPr>
        <p:grpSpPr>
          <a:xfrm rot="-1176986" flipH="1">
            <a:off x="8373462" y="2099402"/>
            <a:ext cx="1539350" cy="2694150"/>
            <a:chOff x="4583450" y="341650"/>
            <a:chExt cx="1539450" cy="2694325"/>
          </a:xfrm>
        </p:grpSpPr>
        <p:sp>
          <p:nvSpPr>
            <p:cNvPr id="1396" name="Google Shape;1396;p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7"/>
          <p:cNvGrpSpPr/>
          <p:nvPr/>
        </p:nvGrpSpPr>
        <p:grpSpPr>
          <a:xfrm rot="-3437332">
            <a:off x="7256015" y="3097671"/>
            <a:ext cx="1931387" cy="2228260"/>
            <a:chOff x="4187325" y="3050125"/>
            <a:chExt cx="1931400" cy="2228275"/>
          </a:xfrm>
        </p:grpSpPr>
        <p:sp>
          <p:nvSpPr>
            <p:cNvPr id="1477" name="Google Shape;1477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7"/>
          <p:cNvGrpSpPr/>
          <p:nvPr/>
        </p:nvGrpSpPr>
        <p:grpSpPr>
          <a:xfrm rot="-5400000">
            <a:off x="7522495" y="-260815"/>
            <a:ext cx="1803000" cy="2046625"/>
            <a:chOff x="1360300" y="417100"/>
            <a:chExt cx="1803000" cy="2046625"/>
          </a:xfrm>
        </p:grpSpPr>
        <p:sp>
          <p:nvSpPr>
            <p:cNvPr id="1503" name="Google Shape;1503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75" name="Google Shape;237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76" name="Google Shape;237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11"/>
          <p:cNvSpPr/>
          <p:nvPr/>
        </p:nvSpPr>
        <p:spPr>
          <a:xfrm rot="10800000" flipH="1">
            <a:off x="720000" y="630006"/>
            <a:ext cx="7704000" cy="38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3" name="Google Shape;2383;p11"/>
          <p:cNvGrpSpPr/>
          <p:nvPr/>
        </p:nvGrpSpPr>
        <p:grpSpPr>
          <a:xfrm rot="-5195671" flipH="1">
            <a:off x="8313981" y="1401858"/>
            <a:ext cx="1509373" cy="2339795"/>
            <a:chOff x="3112400" y="1318050"/>
            <a:chExt cx="1509425" cy="2339875"/>
          </a:xfrm>
        </p:grpSpPr>
        <p:sp>
          <p:nvSpPr>
            <p:cNvPr id="2384" name="Google Shape;2384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" name="Google Shape;2398;p11"/>
          <p:cNvGrpSpPr/>
          <p:nvPr/>
        </p:nvGrpSpPr>
        <p:grpSpPr>
          <a:xfrm rot="-3748289" flipH="1">
            <a:off x="6025143" y="3617837"/>
            <a:ext cx="1722137" cy="2646982"/>
            <a:chOff x="1292750" y="2594800"/>
            <a:chExt cx="1722100" cy="2646925"/>
          </a:xfrm>
        </p:grpSpPr>
        <p:sp>
          <p:nvSpPr>
            <p:cNvPr id="2399" name="Google Shape;2399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11"/>
          <p:cNvGrpSpPr/>
          <p:nvPr/>
        </p:nvGrpSpPr>
        <p:grpSpPr>
          <a:xfrm rot="-5139505" flipH="1">
            <a:off x="8535254" y="2201654"/>
            <a:ext cx="1539403" cy="2694243"/>
            <a:chOff x="4583450" y="341650"/>
            <a:chExt cx="1539450" cy="2694325"/>
          </a:xfrm>
        </p:grpSpPr>
        <p:sp>
          <p:nvSpPr>
            <p:cNvPr id="2487" name="Google Shape;2487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7" name="Google Shape;2567;p11"/>
          <p:cNvGrpSpPr/>
          <p:nvPr/>
        </p:nvGrpSpPr>
        <p:grpSpPr>
          <a:xfrm rot="-4858711">
            <a:off x="7612528" y="3308180"/>
            <a:ext cx="1931342" cy="2228208"/>
            <a:chOff x="4187325" y="3050125"/>
            <a:chExt cx="1931400" cy="2228275"/>
          </a:xfrm>
        </p:grpSpPr>
        <p:sp>
          <p:nvSpPr>
            <p:cNvPr id="2568" name="Google Shape;2568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11"/>
          <p:cNvGrpSpPr/>
          <p:nvPr/>
        </p:nvGrpSpPr>
        <p:grpSpPr>
          <a:xfrm rot="-7051711">
            <a:off x="6025143" y="-1121313"/>
            <a:ext cx="1722137" cy="2646982"/>
            <a:chOff x="1292750" y="2594800"/>
            <a:chExt cx="1722100" cy="2646925"/>
          </a:xfrm>
        </p:grpSpPr>
        <p:sp>
          <p:nvSpPr>
            <p:cNvPr id="2594" name="Google Shape;2594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11"/>
          <p:cNvGrpSpPr/>
          <p:nvPr/>
        </p:nvGrpSpPr>
        <p:grpSpPr>
          <a:xfrm rot="-7918338" flipH="1">
            <a:off x="7688070" y="-970848"/>
            <a:ext cx="1539516" cy="2694440"/>
            <a:chOff x="4583450" y="341650"/>
            <a:chExt cx="1539450" cy="2694325"/>
          </a:xfrm>
        </p:grpSpPr>
        <p:sp>
          <p:nvSpPr>
            <p:cNvPr id="2682" name="Google Shape;2682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2" name="Google Shape;2762;p11"/>
          <p:cNvGrpSpPr/>
          <p:nvPr/>
        </p:nvGrpSpPr>
        <p:grpSpPr>
          <a:xfrm rot="-7977449">
            <a:off x="8038902" y="351835"/>
            <a:ext cx="1931243" cy="2228094"/>
            <a:chOff x="4187325" y="3050125"/>
            <a:chExt cx="1931400" cy="2228275"/>
          </a:xfrm>
        </p:grpSpPr>
        <p:sp>
          <p:nvSpPr>
            <p:cNvPr id="2763" name="Google Shape;2763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8" name="Google Shape;2788;p11"/>
          <p:cNvGrpSpPr/>
          <p:nvPr/>
        </p:nvGrpSpPr>
        <p:grpSpPr>
          <a:xfrm rot="5604329" flipH="1">
            <a:off x="-679338" y="1401853"/>
            <a:ext cx="1509373" cy="2339795"/>
            <a:chOff x="3112400" y="1318050"/>
            <a:chExt cx="1509425" cy="2339875"/>
          </a:xfrm>
        </p:grpSpPr>
        <p:sp>
          <p:nvSpPr>
            <p:cNvPr id="2789" name="Google Shape;2789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3" name="Google Shape;2803;p11"/>
          <p:cNvGrpSpPr/>
          <p:nvPr/>
        </p:nvGrpSpPr>
        <p:grpSpPr>
          <a:xfrm rot="7051711" flipH="1">
            <a:off x="1396737" y="-1121313"/>
            <a:ext cx="1722137" cy="2646982"/>
            <a:chOff x="1292750" y="2594800"/>
            <a:chExt cx="1722100" cy="2646925"/>
          </a:xfrm>
        </p:grpSpPr>
        <p:sp>
          <p:nvSpPr>
            <p:cNvPr id="2804" name="Google Shape;2804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1" name="Google Shape;2891;p11"/>
          <p:cNvGrpSpPr/>
          <p:nvPr/>
        </p:nvGrpSpPr>
        <p:grpSpPr>
          <a:xfrm rot="5660495" flipH="1">
            <a:off x="-930640" y="247609"/>
            <a:ext cx="1539403" cy="2694243"/>
            <a:chOff x="4583450" y="341650"/>
            <a:chExt cx="1539450" cy="2694325"/>
          </a:xfrm>
        </p:grpSpPr>
        <p:sp>
          <p:nvSpPr>
            <p:cNvPr id="2892" name="Google Shape;2892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2" name="Google Shape;2972;p11"/>
          <p:cNvGrpSpPr/>
          <p:nvPr/>
        </p:nvGrpSpPr>
        <p:grpSpPr>
          <a:xfrm rot="6291788">
            <a:off x="-471365" y="-377215"/>
            <a:ext cx="1931317" cy="2228180"/>
            <a:chOff x="4187325" y="3050125"/>
            <a:chExt cx="1931400" cy="2228275"/>
          </a:xfrm>
        </p:grpSpPr>
        <p:sp>
          <p:nvSpPr>
            <p:cNvPr id="2973" name="Google Shape;2973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8" name="Google Shape;2998;p11"/>
          <p:cNvGrpSpPr/>
          <p:nvPr/>
        </p:nvGrpSpPr>
        <p:grpSpPr>
          <a:xfrm rot="3748289">
            <a:off x="1396737" y="3617837"/>
            <a:ext cx="1722137" cy="2646982"/>
            <a:chOff x="1292750" y="2594800"/>
            <a:chExt cx="1722100" cy="2646925"/>
          </a:xfrm>
        </p:grpSpPr>
        <p:sp>
          <p:nvSpPr>
            <p:cNvPr id="2999" name="Google Shape;2999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6" name="Google Shape;3086;p11"/>
          <p:cNvGrpSpPr/>
          <p:nvPr/>
        </p:nvGrpSpPr>
        <p:grpSpPr>
          <a:xfrm rot="2881662" flipH="1">
            <a:off x="-83569" y="3419914"/>
            <a:ext cx="1539516" cy="2694440"/>
            <a:chOff x="4583450" y="341650"/>
            <a:chExt cx="1539450" cy="2694325"/>
          </a:xfrm>
        </p:grpSpPr>
        <p:sp>
          <p:nvSpPr>
            <p:cNvPr id="3087" name="Google Shape;3087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7" name="Google Shape;3167;p11"/>
          <p:cNvGrpSpPr/>
          <p:nvPr/>
        </p:nvGrpSpPr>
        <p:grpSpPr>
          <a:xfrm rot="2822551">
            <a:off x="-826128" y="2563578"/>
            <a:ext cx="1931243" cy="2228094"/>
            <a:chOff x="4187325" y="3050125"/>
            <a:chExt cx="1931400" cy="2228275"/>
          </a:xfrm>
        </p:grpSpPr>
        <p:sp>
          <p:nvSpPr>
            <p:cNvPr id="3168" name="Google Shape;3168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3" name="Google Shape;3193;p11"/>
          <p:cNvSpPr txBox="1">
            <a:spLocks noGrp="1"/>
          </p:cNvSpPr>
          <p:nvPr>
            <p:ph type="title" hasCustomPrompt="1"/>
          </p:nvPr>
        </p:nvSpPr>
        <p:spPr>
          <a:xfrm>
            <a:off x="1817850" y="1554400"/>
            <a:ext cx="5508600" cy="13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75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94" name="Google Shape;3194;p11"/>
          <p:cNvSpPr txBox="1">
            <a:spLocks noGrp="1"/>
          </p:cNvSpPr>
          <p:nvPr>
            <p:ph type="subTitle" idx="1"/>
          </p:nvPr>
        </p:nvSpPr>
        <p:spPr>
          <a:xfrm>
            <a:off x="1817700" y="2875113"/>
            <a:ext cx="55086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9">
    <p:spTree>
      <p:nvGrpSpPr>
        <p:cNvPr id="1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15"/>
          <p:cNvSpPr/>
          <p:nvPr/>
        </p:nvSpPr>
        <p:spPr>
          <a:xfrm>
            <a:off x="0" y="0"/>
            <a:ext cx="45717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6" name="Google Shape;3406;p15"/>
          <p:cNvSpPr txBox="1">
            <a:spLocks noGrp="1"/>
          </p:cNvSpPr>
          <p:nvPr>
            <p:ph type="title"/>
          </p:nvPr>
        </p:nvSpPr>
        <p:spPr>
          <a:xfrm>
            <a:off x="14936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07" name="Google Shape;3407;p15"/>
          <p:cNvSpPr txBox="1">
            <a:spLocks noGrp="1"/>
          </p:cNvSpPr>
          <p:nvPr>
            <p:ph type="subTitle" idx="1"/>
          </p:nvPr>
        </p:nvSpPr>
        <p:spPr>
          <a:xfrm>
            <a:off x="14853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08" name="Google Shape;3408;p15"/>
          <p:cNvSpPr txBox="1">
            <a:spLocks noGrp="1"/>
          </p:cNvSpPr>
          <p:nvPr>
            <p:ph type="title" idx="2"/>
          </p:nvPr>
        </p:nvSpPr>
        <p:spPr>
          <a:xfrm>
            <a:off x="5326775" y="1387200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09" name="Google Shape;3409;p15"/>
          <p:cNvSpPr txBox="1">
            <a:spLocks noGrp="1"/>
          </p:cNvSpPr>
          <p:nvPr>
            <p:ph type="subTitle" idx="3"/>
          </p:nvPr>
        </p:nvSpPr>
        <p:spPr>
          <a:xfrm>
            <a:off x="5318425" y="2086200"/>
            <a:ext cx="23319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10" name="Google Shape;3410;p15"/>
          <p:cNvSpPr/>
          <p:nvPr/>
        </p:nvSpPr>
        <p:spPr>
          <a:xfrm>
            <a:off x="720000" y="629800"/>
            <a:ext cx="3858325" cy="3883675"/>
          </a:xfrm>
          <a:custGeom>
            <a:avLst/>
            <a:gdLst/>
            <a:ahLst/>
            <a:cxnLst/>
            <a:rect l="l" t="t" r="r" b="b"/>
            <a:pathLst>
              <a:path w="154333" h="155347" extrusionOk="0">
                <a:moveTo>
                  <a:pt x="154333" y="0"/>
                </a:moveTo>
                <a:lnTo>
                  <a:pt x="0" y="8"/>
                </a:lnTo>
                <a:lnTo>
                  <a:pt x="0" y="155347"/>
                </a:lnTo>
                <a:lnTo>
                  <a:pt x="154080" y="155347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11" name="Google Shape;3411;p15"/>
          <p:cNvSpPr/>
          <p:nvPr/>
        </p:nvSpPr>
        <p:spPr>
          <a:xfrm>
            <a:off x="4571675" y="629800"/>
            <a:ext cx="3852025" cy="3883675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412" name="Google Shape;3412;p15"/>
          <p:cNvGrpSpPr/>
          <p:nvPr/>
        </p:nvGrpSpPr>
        <p:grpSpPr>
          <a:xfrm rot="-2415756" flipH="1">
            <a:off x="8102657" y="3780605"/>
            <a:ext cx="1509444" cy="2339905"/>
            <a:chOff x="3112400" y="1318050"/>
            <a:chExt cx="1509425" cy="2339875"/>
          </a:xfrm>
        </p:grpSpPr>
        <p:sp>
          <p:nvSpPr>
            <p:cNvPr id="3413" name="Google Shape;3413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7" name="Google Shape;3427;p15"/>
          <p:cNvGrpSpPr/>
          <p:nvPr/>
        </p:nvGrpSpPr>
        <p:grpSpPr>
          <a:xfrm rot="-8384244">
            <a:off x="8102657" y="-801345"/>
            <a:ext cx="1509444" cy="2339905"/>
            <a:chOff x="3112400" y="1318050"/>
            <a:chExt cx="1509425" cy="2339875"/>
          </a:xfrm>
        </p:grpSpPr>
        <p:sp>
          <p:nvSpPr>
            <p:cNvPr id="3428" name="Google Shape;3428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1">
  <p:cSld name="CUSTOM_15">
    <p:spTree>
      <p:nvGrpSpPr>
        <p:cNvPr id="1" name="Shape 6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0" name="Google Shape;6470;p31"/>
          <p:cNvSpPr/>
          <p:nvPr/>
        </p:nvSpPr>
        <p:spPr>
          <a:xfrm>
            <a:off x="3832625" y="962025"/>
            <a:ext cx="4606525" cy="3552825"/>
          </a:xfrm>
          <a:custGeom>
            <a:avLst/>
            <a:gdLst/>
            <a:ahLst/>
            <a:cxnLst/>
            <a:rect l="l" t="t" r="r" b="b"/>
            <a:pathLst>
              <a:path w="184261" h="142113" extrusionOk="0">
                <a:moveTo>
                  <a:pt x="0" y="0"/>
                </a:moveTo>
                <a:lnTo>
                  <a:pt x="183648" y="7"/>
                </a:lnTo>
                <a:lnTo>
                  <a:pt x="183648" y="142107"/>
                </a:lnTo>
                <a:lnTo>
                  <a:pt x="18426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71" name="Google Shape;6471;p31"/>
          <p:cNvSpPr txBox="1">
            <a:spLocks noGrp="1"/>
          </p:cNvSpPr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472" name="Google Shape;6472;p31"/>
          <p:cNvGrpSpPr/>
          <p:nvPr/>
        </p:nvGrpSpPr>
        <p:grpSpPr>
          <a:xfrm rot="-2922086" flipH="1">
            <a:off x="6821982" y="-749382"/>
            <a:ext cx="1722145" cy="2646993"/>
            <a:chOff x="1292750" y="2594800"/>
            <a:chExt cx="1722100" cy="2646925"/>
          </a:xfrm>
        </p:grpSpPr>
        <p:sp>
          <p:nvSpPr>
            <p:cNvPr id="6473" name="Google Shape;6473;p3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3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3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3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3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3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3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3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3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3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3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3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3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3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3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3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3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3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3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3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3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3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3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3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3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3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3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3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3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3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3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3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3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3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3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3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3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3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3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3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3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3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3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3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3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3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3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3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3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3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3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3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3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3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3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3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3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3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3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3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3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3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3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3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3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3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3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3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3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3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3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3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3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3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3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3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3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3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3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3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3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3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3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3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3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3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3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0" name="Google Shape;6560;p31"/>
          <p:cNvGrpSpPr/>
          <p:nvPr/>
        </p:nvGrpSpPr>
        <p:grpSpPr>
          <a:xfrm rot="-9518278" flipH="1">
            <a:off x="8345352" y="-495243"/>
            <a:ext cx="1509591" cy="2340133"/>
            <a:chOff x="3112400" y="1318050"/>
            <a:chExt cx="1509425" cy="2339875"/>
          </a:xfrm>
        </p:grpSpPr>
        <p:sp>
          <p:nvSpPr>
            <p:cNvPr id="6561" name="Google Shape;6561;p3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3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3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3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3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3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3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3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3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3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3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3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3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3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5" name="Google Shape;6575;p31"/>
          <p:cNvSpPr txBox="1">
            <a:spLocks noGrp="1"/>
          </p:cNvSpPr>
          <p:nvPr>
            <p:ph type="subTitle" idx="1"/>
          </p:nvPr>
        </p:nvSpPr>
        <p:spPr>
          <a:xfrm>
            <a:off x="711650" y="1530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6576" name="Google Shape;6576;p31"/>
          <p:cNvGrpSpPr/>
          <p:nvPr/>
        </p:nvGrpSpPr>
        <p:grpSpPr>
          <a:xfrm rot="-3437332">
            <a:off x="8134465" y="3650121"/>
            <a:ext cx="1931387" cy="2228260"/>
            <a:chOff x="4187325" y="3050125"/>
            <a:chExt cx="1931400" cy="2228275"/>
          </a:xfrm>
        </p:grpSpPr>
        <p:sp>
          <p:nvSpPr>
            <p:cNvPr id="6577" name="Google Shape;6577;p3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3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3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3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3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3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3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3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3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3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3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3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3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3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3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3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3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3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3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3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3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3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3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3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3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66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spTree>
      <p:nvGrpSpPr>
        <p:cNvPr id="1" name="Shape 6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4" name="Google Shape;6604;p33"/>
          <p:cNvSpPr/>
          <p:nvPr/>
        </p:nvSpPr>
        <p:spPr>
          <a:xfrm>
            <a:off x="720000" y="914400"/>
            <a:ext cx="7704025" cy="359895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605" name="Google Shape;6605;p33"/>
          <p:cNvGrpSpPr/>
          <p:nvPr/>
        </p:nvGrpSpPr>
        <p:grpSpPr>
          <a:xfrm rot="1698627">
            <a:off x="-560050" y="2080463"/>
            <a:ext cx="1539291" cy="2694047"/>
            <a:chOff x="4583450" y="341650"/>
            <a:chExt cx="1539450" cy="2694325"/>
          </a:xfrm>
        </p:grpSpPr>
        <p:sp>
          <p:nvSpPr>
            <p:cNvPr id="6606" name="Google Shape;6606;p3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3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3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3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3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3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3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3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3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3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3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3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3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3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3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3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3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3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3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3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3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3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3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3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3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3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3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3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3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3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3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3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3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3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3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3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3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3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3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3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3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3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3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3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3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3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3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3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3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3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3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3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3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3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3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3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3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3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3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3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3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3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3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3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3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3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3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3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3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3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3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3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3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3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3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3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3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3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3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3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6" name="Google Shape;6686;p33"/>
          <p:cNvGrpSpPr/>
          <p:nvPr/>
        </p:nvGrpSpPr>
        <p:grpSpPr>
          <a:xfrm rot="-9508896" flipH="1">
            <a:off x="7798522" y="635328"/>
            <a:ext cx="1722100" cy="2646925"/>
            <a:chOff x="1292750" y="2594800"/>
            <a:chExt cx="1722100" cy="2646925"/>
          </a:xfrm>
        </p:grpSpPr>
        <p:sp>
          <p:nvSpPr>
            <p:cNvPr id="6687" name="Google Shape;6687;p3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3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3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3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3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3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3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3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3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3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3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3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3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3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3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3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3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3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3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3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3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3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3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3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3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3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3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3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3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3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3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3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3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3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3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3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3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3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3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3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3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3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3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3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3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3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3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3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3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3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3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3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3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3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3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3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3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3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3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3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3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3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3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3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3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3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3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3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3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3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3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3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3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3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3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3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3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3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3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3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3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3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3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3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3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3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3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33"/>
          <p:cNvGrpSpPr/>
          <p:nvPr/>
        </p:nvGrpSpPr>
        <p:grpSpPr>
          <a:xfrm rot="2847832" flipH="1">
            <a:off x="-194081" y="3829182"/>
            <a:ext cx="1509525" cy="2340030"/>
            <a:chOff x="3112400" y="1318050"/>
            <a:chExt cx="1509425" cy="2339875"/>
          </a:xfrm>
        </p:grpSpPr>
        <p:sp>
          <p:nvSpPr>
            <p:cNvPr id="6775" name="Google Shape;6775;p3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3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3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3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3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3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3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3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3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3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3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3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3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3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9" name="Google Shape;6789;p33"/>
          <p:cNvGrpSpPr/>
          <p:nvPr/>
        </p:nvGrpSpPr>
        <p:grpSpPr>
          <a:xfrm rot="-5719820">
            <a:off x="7372815" y="-627370"/>
            <a:ext cx="1803044" cy="2046675"/>
            <a:chOff x="1360300" y="417100"/>
            <a:chExt cx="1803000" cy="2046625"/>
          </a:xfrm>
        </p:grpSpPr>
        <p:sp>
          <p:nvSpPr>
            <p:cNvPr id="6790" name="Google Shape;6790;p3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3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3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3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3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3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3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3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3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3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3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3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3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3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3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3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3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3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3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3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3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3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3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3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3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3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30000"/>
            <a:ext cx="7704000" cy="5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5283"/>
            <a:ext cx="7704000" cy="3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Work Sans"/>
              <a:buChar char="●"/>
              <a:defRPr sz="18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7" r:id="rId5"/>
    <p:sldLayoutId id="2147483661" r:id="rId6"/>
    <p:sldLayoutId id="2147483677" r:id="rId7"/>
    <p:sldLayoutId id="2147483678" r:id="rId8"/>
    <p:sldLayoutId id="2147483679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rriam-webster.com/dictionary/decision%20tre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slidesgo.com/theme/pical-platform-business-plan#search-tree&amp;position-10&amp;results-52" TargetMode="External"/><Relationship Id="rId3" Type="http://schemas.openxmlformats.org/officeDocument/2006/relationships/hyperlink" Target="https://www.merriam-webster.com/dictionary/decision%20tree" TargetMode="External"/><Relationship Id="rId7" Type="http://schemas.openxmlformats.org/officeDocument/2006/relationships/hyperlink" Target="https://uncw.edu/hr/coronavirus/returntocampus/images/covid-19-decision-tre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venngage-wordpress.s3.amazonaws.com/uploads/2021/07/Product-Business-Decision-Tree-Template.png" TargetMode="External"/><Relationship Id="rId5" Type="http://schemas.openxmlformats.org/officeDocument/2006/relationships/hyperlink" Target="https://medium.com/deep-math-machine-learning-ai/chapter-4-decision-trees-algorithms-b93975f7a1f1" TargetMode="External"/><Relationship Id="rId4" Type="http://schemas.openxmlformats.org/officeDocument/2006/relationships/hyperlink" Target="https://medium.com/@jorgesleonel/decision-trees-99b02f2390a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6" name="Google Shape;6956;p37"/>
          <p:cNvSpPr txBox="1">
            <a:spLocks noGrp="1"/>
          </p:cNvSpPr>
          <p:nvPr>
            <p:ph type="ctrTitle"/>
          </p:nvPr>
        </p:nvSpPr>
        <p:spPr>
          <a:xfrm>
            <a:off x="1855350" y="1265025"/>
            <a:ext cx="54333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Tree Algorithms</a:t>
            </a:r>
            <a:endParaRPr dirty="0"/>
          </a:p>
        </p:txBody>
      </p:sp>
      <p:sp>
        <p:nvSpPr>
          <p:cNvPr id="6957" name="Google Shape;6957;p37"/>
          <p:cNvSpPr txBox="1">
            <a:spLocks noGrp="1"/>
          </p:cNvSpPr>
          <p:nvPr>
            <p:ph type="subTitle" idx="1"/>
          </p:nvPr>
        </p:nvSpPr>
        <p:spPr>
          <a:xfrm>
            <a:off x="1855350" y="2933475"/>
            <a:ext cx="3742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Brian Nguyen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 379 – Fall 2021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7" name="Google Shape;6997;p41"/>
          <p:cNvSpPr txBox="1">
            <a:spLocks noGrp="1"/>
          </p:cNvSpPr>
          <p:nvPr>
            <p:ph type="title"/>
          </p:nvPr>
        </p:nvSpPr>
        <p:spPr>
          <a:xfrm>
            <a:off x="883846" y="1124583"/>
            <a:ext cx="3684232" cy="5092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tree </a:t>
            </a:r>
            <a:r>
              <a:rPr lang="en" sz="1600" dirty="0"/>
              <a:t>(noun):</a:t>
            </a:r>
            <a:endParaRPr dirty="0"/>
          </a:p>
        </p:txBody>
      </p:sp>
      <p:sp>
        <p:nvSpPr>
          <p:cNvPr id="6998" name="Google Shape;6998;p41"/>
          <p:cNvSpPr txBox="1">
            <a:spLocks noGrp="1"/>
          </p:cNvSpPr>
          <p:nvPr>
            <p:ph type="subTitle" idx="1"/>
          </p:nvPr>
        </p:nvSpPr>
        <p:spPr>
          <a:xfrm>
            <a:off x="883846" y="1707315"/>
            <a:ext cx="3684232" cy="25227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 tree diagram… for making decisions in business or computer programming… in which branches represent choices with associated risks, costs, results, or probabilities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(</a:t>
            </a:r>
            <a:r>
              <a:rPr lang="en-US" dirty="0">
                <a:hlinkClick r:id="rId3"/>
              </a:rPr>
              <a:t>Merriam Webster</a:t>
            </a:r>
            <a:r>
              <a:rPr lang="en-US" dirty="0"/>
              <a:t>)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5E9F73-6064-3643-BD4E-9DA9CA963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572000" y="1415210"/>
            <a:ext cx="3688154" cy="2315541"/>
          </a:xfrm>
          <a:prstGeom prst="rect">
            <a:avLst/>
          </a:prstGeom>
          <a:noFill/>
          <a:ln w="952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9" name="Google Shape;7029;p45"/>
          <p:cNvSpPr txBox="1">
            <a:spLocks noGrp="1"/>
          </p:cNvSpPr>
          <p:nvPr>
            <p:ph type="title"/>
          </p:nvPr>
        </p:nvSpPr>
        <p:spPr>
          <a:xfrm>
            <a:off x="720000" y="630000"/>
            <a:ext cx="3047328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Decision Trees?</a:t>
            </a:r>
            <a:endParaRPr dirty="0"/>
          </a:p>
        </p:txBody>
      </p:sp>
      <p:sp>
        <p:nvSpPr>
          <p:cNvPr id="7030" name="Google Shape;7030;p45"/>
          <p:cNvSpPr txBox="1">
            <a:spLocks noGrp="1"/>
          </p:cNvSpPr>
          <p:nvPr>
            <p:ph type="subTitle" idx="1"/>
          </p:nvPr>
        </p:nvSpPr>
        <p:spPr>
          <a:xfrm>
            <a:off x="711650" y="1530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</a:pPr>
            <a:endParaRPr lang="en-US" sz="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Can be used for both classification and regression problems as a supervised machine learning algorithm</a:t>
            </a:r>
          </a:p>
          <a:p>
            <a:pPr lvl="1" indent="-342900">
              <a:spcBef>
                <a:spcPts val="0"/>
              </a:spcBef>
              <a:buClr>
                <a:schemeClr val="accent4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600" dirty="0"/>
              <a:t>Classification: Outcomes are discrete/categorical</a:t>
            </a:r>
          </a:p>
          <a:p>
            <a:pPr lvl="1" indent="-342900">
              <a:spcBef>
                <a:spcPts val="0"/>
              </a:spcBef>
              <a:buClr>
                <a:schemeClr val="accent4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600" dirty="0"/>
              <a:t>Regression: Outcomes are continuous</a:t>
            </a:r>
          </a:p>
          <a:p>
            <a:pPr lvl="1" indent="-342900">
              <a:spcBef>
                <a:spcPts val="0"/>
              </a:spcBef>
              <a:buClr>
                <a:schemeClr val="accent4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1600" dirty="0"/>
              <a:t>Supervised: Having pre-defined target variables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Often mimics human-level thinking processes – making it simple to understand and interpret the data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Underlying logic supporting decisions are more apparent</a:t>
            </a:r>
          </a:p>
        </p:txBody>
      </p:sp>
    </p:spTree>
    <p:extLst>
      <p:ext uri="{BB962C8B-B14F-4D97-AF65-F5344CB8AC3E}">
        <p14:creationId xmlns:p14="http://schemas.microsoft.com/office/powerpoint/2010/main" val="405910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9" name="Google Shape;7029;p45"/>
          <p:cNvSpPr txBox="1">
            <a:spLocks noGrp="1"/>
          </p:cNvSpPr>
          <p:nvPr>
            <p:ph type="title"/>
          </p:nvPr>
        </p:nvSpPr>
        <p:spPr>
          <a:xfrm>
            <a:off x="720000" y="630000"/>
            <a:ext cx="3047328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NOT Decision Trees?</a:t>
            </a:r>
            <a:endParaRPr dirty="0"/>
          </a:p>
        </p:txBody>
      </p:sp>
      <p:sp>
        <p:nvSpPr>
          <p:cNvPr id="7030" name="Google Shape;7030;p45"/>
          <p:cNvSpPr txBox="1">
            <a:spLocks noGrp="1"/>
          </p:cNvSpPr>
          <p:nvPr>
            <p:ph type="subTitle" idx="1"/>
          </p:nvPr>
        </p:nvSpPr>
        <p:spPr>
          <a:xfrm>
            <a:off x="711650" y="1530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</a:pPr>
            <a:endParaRPr lang="en-US" sz="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Outputs must be categorical in nature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Instability – Slight variations in training data can alter attribute determination (i.e., different DT variations)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aleway Thin"/>
              <a:buChar char="●"/>
            </a:pPr>
            <a:r>
              <a:rPr lang="en-US" sz="1800" dirty="0"/>
              <a:t>Overfitting – DT creating too specific of criteria amongst subsets, creating prediction inaccuracies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9" name="Google Shape;7489;p74"/>
          <p:cNvSpPr txBox="1">
            <a:spLocks noGrp="1"/>
          </p:cNvSpPr>
          <p:nvPr>
            <p:ph type="title"/>
          </p:nvPr>
        </p:nvSpPr>
        <p:spPr>
          <a:xfrm>
            <a:off x="2723250" y="246888"/>
            <a:ext cx="3697500" cy="929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Common</a:t>
            </a:r>
            <a:br>
              <a:rPr lang="en" dirty="0"/>
            </a:br>
            <a:r>
              <a:rPr lang="en" dirty="0"/>
              <a:t>DT Algorithms</a:t>
            </a:r>
            <a:endParaRPr dirty="0"/>
          </a:p>
        </p:txBody>
      </p:sp>
      <p:graphicFrame>
        <p:nvGraphicFramePr>
          <p:cNvPr id="7490" name="Google Shape;7490;p74"/>
          <p:cNvGraphicFramePr/>
          <p:nvPr>
            <p:extLst>
              <p:ext uri="{D42A27DB-BD31-4B8C-83A1-F6EECF244321}">
                <p14:modId xmlns:p14="http://schemas.microsoft.com/office/powerpoint/2010/main" val="2576346335"/>
              </p:ext>
            </p:extLst>
          </p:nvPr>
        </p:nvGraphicFramePr>
        <p:xfrm>
          <a:off x="720000" y="1270356"/>
          <a:ext cx="7704000" cy="3291780"/>
        </p:xfrm>
        <a:graphic>
          <a:graphicData uri="http://schemas.openxmlformats.org/drawingml/2006/table">
            <a:tbl>
              <a:tblPr>
                <a:noFill/>
                <a:tableStyleId>{9098A1A2-5EC1-47A9-B9EC-96C08ED1D302}</a:tableStyleId>
              </a:tblPr>
              <a:tblGrid>
                <a:gridCol w="256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Martel"/>
                          <a:cs typeface="Martel"/>
                          <a:sym typeface="Martel"/>
                        </a:rPr>
                        <a:t>Iterative </a:t>
                      </a:r>
                      <a:r>
                        <a:rPr lang="en-US" sz="1600" b="1" dirty="0" err="1">
                          <a:solidFill>
                            <a:schemeClr val="accent6"/>
                          </a:solidFill>
                          <a:latin typeface="Martel"/>
                          <a:cs typeface="Martel"/>
                          <a:sym typeface="Martel"/>
                        </a:rPr>
                        <a:t>Dichotomiser</a:t>
                      </a:r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Martel"/>
                          <a:cs typeface="Martel"/>
                          <a:sym typeface="Martel"/>
                        </a:rPr>
                        <a:t> 3 (ID3)</a:t>
                      </a:r>
                      <a:endParaRPr lang="en-US" sz="1600" b="1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 dirty="0">
                          <a:solidFill>
                            <a:schemeClr val="bg1"/>
                          </a:solidFill>
                          <a:latin typeface="Martel"/>
                          <a:ea typeface="Martel"/>
                          <a:cs typeface="Martel"/>
                          <a:sym typeface="Martel"/>
                        </a:rPr>
                        <a:t>C4.5</a:t>
                      </a:r>
                      <a:endParaRPr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 dirty="0">
                          <a:solidFill>
                            <a:schemeClr val="lt1"/>
                          </a:solidFill>
                          <a:latin typeface="Martel"/>
                          <a:ea typeface="Martel"/>
                          <a:cs typeface="Martel"/>
                          <a:sym typeface="Martel"/>
                        </a:rPr>
                        <a:t>Classification and Regression Tree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 dirty="0">
                          <a:solidFill>
                            <a:schemeClr val="lt1"/>
                          </a:solidFill>
                          <a:latin typeface="Martel"/>
                          <a:ea typeface="Martel"/>
                          <a:cs typeface="Martel"/>
                          <a:sym typeface="Martel"/>
                        </a:rPr>
                        <a:t>(CART)</a:t>
                      </a:r>
                      <a:endParaRPr sz="1600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0890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-US" sz="1600" dirty="0">
                          <a:solidFill>
                            <a:schemeClr val="accent3"/>
                          </a:solidFill>
                        </a:rPr>
                        <a:t>Utilizes Entropy and Information Gain (IG) metrics to recursively determine which attributes are used as classifiers for each data subset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4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-US" sz="1600" dirty="0">
                          <a:solidFill>
                            <a:schemeClr val="accent3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Direct improvement upon ID3 algorithm</a:t>
                      </a: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4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-US" sz="1600" dirty="0">
                          <a:solidFill>
                            <a:schemeClr val="accent3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Utilizes IG and Gain Ratio (IGR) metrics to handle both continuous and missing attribute values</a:t>
                      </a:r>
                      <a:endParaRPr sz="1600" dirty="0">
                        <a:solidFill>
                          <a:schemeClr val="accent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4"/>
                        </a:buClr>
                        <a:buSzPts val="1400"/>
                        <a:buFont typeface="Open Sans"/>
                        <a:buChar char="●"/>
                      </a:pPr>
                      <a:endParaRPr sz="1600"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" sz="1600" dirty="0">
                          <a:solidFill>
                            <a:schemeClr val="accent3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Utilizes Gini Impurity metric to produce both classification and regression DTs, based on the dependent variable</a:t>
                      </a:r>
                      <a:endParaRPr sz="1600" dirty="0">
                        <a:solidFill>
                          <a:schemeClr val="accent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8" name="Google Shape;7078;p51"/>
          <p:cNvSpPr txBox="1">
            <a:spLocks noGrp="1"/>
          </p:cNvSpPr>
          <p:nvPr>
            <p:ph type="title" idx="2"/>
          </p:nvPr>
        </p:nvSpPr>
        <p:spPr>
          <a:xfrm>
            <a:off x="5326775" y="1085124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Healthcare</a:t>
            </a:r>
            <a:endParaRPr sz="1800" dirty="0"/>
          </a:p>
        </p:txBody>
      </p:sp>
      <p:sp>
        <p:nvSpPr>
          <p:cNvPr id="7080" name="Google Shape;7080;p51"/>
          <p:cNvSpPr txBox="1">
            <a:spLocks noGrp="1"/>
          </p:cNvSpPr>
          <p:nvPr>
            <p:ph type="title"/>
          </p:nvPr>
        </p:nvSpPr>
        <p:spPr>
          <a:xfrm>
            <a:off x="1493675" y="1085124"/>
            <a:ext cx="23319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Business</a:t>
            </a:r>
            <a:endParaRPr sz="1800" dirty="0"/>
          </a:p>
        </p:txBody>
      </p:sp>
      <p:sp>
        <p:nvSpPr>
          <p:cNvPr id="6" name="Google Shape;7489;p74">
            <a:extLst>
              <a:ext uri="{FF2B5EF4-FFF2-40B4-BE49-F238E27FC236}">
                <a16:creationId xmlns:a16="http://schemas.microsoft.com/office/drawing/2014/main" id="{F8216754-B2D6-4A44-AF54-D7D63BB82A48}"/>
              </a:ext>
            </a:extLst>
          </p:cNvPr>
          <p:cNvSpPr txBox="1">
            <a:spLocks/>
          </p:cNvSpPr>
          <p:nvPr/>
        </p:nvSpPr>
        <p:spPr>
          <a:xfrm>
            <a:off x="2280597" y="246888"/>
            <a:ext cx="4582806" cy="6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2800" b="0" i="0" u="none" strike="noStrike" cap="none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Indu</a:t>
            </a:r>
            <a:r>
              <a:rPr lang="en-US" dirty="0">
                <a:solidFill>
                  <a:schemeClr val="tx1"/>
                </a:solidFill>
              </a:rPr>
              <a:t>stry</a:t>
            </a:r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dirty="0"/>
              <a:t>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Applic</a:t>
            </a:r>
            <a:r>
              <a:rPr lang="en-US" dirty="0">
                <a:solidFill>
                  <a:schemeClr val="tx1"/>
                </a:solidFill>
              </a:rPr>
              <a:t>ations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B215B8B-740A-6246-A0CA-158F255E22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t="20899" b="6835"/>
          <a:stretch/>
        </p:blipFill>
        <p:spPr bwMode="auto">
          <a:xfrm>
            <a:off x="859581" y="1631724"/>
            <a:ext cx="3602450" cy="2011681"/>
          </a:xfrm>
          <a:prstGeom prst="rect">
            <a:avLst/>
          </a:prstGeom>
          <a:noFill/>
          <a:ln w="95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alth And Safety Protocols For Covid 19 In Schools ...">
            <a:extLst>
              <a:ext uri="{FF2B5EF4-FFF2-40B4-BE49-F238E27FC236}">
                <a16:creationId xmlns:a16="http://schemas.microsoft.com/office/drawing/2014/main" id="{B4BC1339-B8A1-254C-864D-43FA22728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5" t="3871" r="2566" b="1865"/>
          <a:stretch/>
        </p:blipFill>
        <p:spPr bwMode="auto">
          <a:xfrm>
            <a:off x="5256594" y="1488726"/>
            <a:ext cx="2472261" cy="2852928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1" name="Google Shape;8511;p112"/>
          <p:cNvSpPr txBox="1">
            <a:spLocks noGrp="1"/>
          </p:cNvSpPr>
          <p:nvPr>
            <p:ph type="title"/>
          </p:nvPr>
        </p:nvSpPr>
        <p:spPr>
          <a:xfrm>
            <a:off x="720000" y="630000"/>
            <a:ext cx="27030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8512" name="Google Shape;8512;p112"/>
          <p:cNvSpPr txBox="1">
            <a:spLocks noGrp="1"/>
          </p:cNvSpPr>
          <p:nvPr>
            <p:ph type="subTitle" idx="1"/>
          </p:nvPr>
        </p:nvSpPr>
        <p:spPr>
          <a:xfrm>
            <a:off x="711650" y="1157100"/>
            <a:ext cx="7277700" cy="28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3"/>
              </a:rPr>
              <a:t>https://www.merriam-webster.com/dictionary/decision%20tree</a:t>
            </a:r>
            <a:r>
              <a:rPr lang="en-US" sz="1200" dirty="0"/>
              <a:t> </a:t>
            </a:r>
          </a:p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4"/>
              </a:rPr>
              <a:t>https://medium.com/@jorgesleonel/decision-trees-99b02f2390a0</a:t>
            </a:r>
            <a:r>
              <a:rPr lang="en-US" sz="1200" dirty="0"/>
              <a:t> </a:t>
            </a:r>
          </a:p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5"/>
              </a:rPr>
              <a:t>https://medium.com/deep-math-machine-learning-ai/chapter-4-decision-trees-algorithms-b93975f7a1f1</a:t>
            </a:r>
            <a:r>
              <a:rPr lang="en-US" sz="1200" dirty="0"/>
              <a:t> </a:t>
            </a:r>
          </a:p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6"/>
              </a:rPr>
              <a:t>https://venngage-wordpress.s3.amazonaws.com/uploads/2021/07/Product-Business-Decision-Tree-Template.png</a:t>
            </a:r>
            <a:r>
              <a:rPr lang="en-US" sz="1200" dirty="0"/>
              <a:t> </a:t>
            </a:r>
          </a:p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7"/>
              </a:rPr>
              <a:t>https://uncw.edu/hr/coronavirus/returntocampus/images/covid-19-decision-tree.png</a:t>
            </a:r>
            <a:r>
              <a:rPr lang="en-US" sz="1200" dirty="0"/>
              <a:t> </a:t>
            </a:r>
          </a:p>
          <a:p>
            <a:pPr lvl="0">
              <a:spcBef>
                <a:spcPts val="1600"/>
              </a:spcBef>
              <a:buClr>
                <a:schemeClr val="accent4"/>
              </a:buClr>
              <a:buChar char="●"/>
            </a:pPr>
            <a:r>
              <a:rPr lang="en-US" sz="1200" dirty="0">
                <a:hlinkClick r:id="rId8"/>
              </a:rPr>
              <a:t>https://slidesgo.com/theme/pical-platform-business-plan#search-tree&amp;position-10&amp;results-52</a:t>
            </a:r>
            <a:r>
              <a:rPr lang="en-US" sz="1200" dirty="0"/>
              <a:t> </a:t>
            </a:r>
            <a:endParaRPr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3" name="Google Shape;7843;p95"/>
          <p:cNvSpPr txBox="1">
            <a:spLocks noGrp="1"/>
          </p:cNvSpPr>
          <p:nvPr>
            <p:ph type="title"/>
          </p:nvPr>
        </p:nvSpPr>
        <p:spPr>
          <a:xfrm>
            <a:off x="1734209" y="1911450"/>
            <a:ext cx="5675581" cy="13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cal Platform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0000"/>
      </a:accent1>
      <a:accent2>
        <a:srgbClr val="283E35"/>
      </a:accent2>
      <a:accent3>
        <a:srgbClr val="416758"/>
      </a:accent3>
      <a:accent4>
        <a:srgbClr val="609A81"/>
      </a:accent4>
      <a:accent5>
        <a:srgbClr val="96C3B0"/>
      </a:accent5>
      <a:accent6>
        <a:srgbClr val="20302C"/>
      </a:accent6>
      <a:hlink>
        <a:srgbClr val="4167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6190</TotalTime>
  <Words>432</Words>
  <Application>Microsoft Macintosh PowerPoint</Application>
  <PresentationFormat>On-screen Show (16:9)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Martel</vt:lpstr>
      <vt:lpstr>Work Sans</vt:lpstr>
      <vt:lpstr>Arial</vt:lpstr>
      <vt:lpstr>Courier New</vt:lpstr>
      <vt:lpstr>Martel ExtraBold</vt:lpstr>
      <vt:lpstr>Open Sans</vt:lpstr>
      <vt:lpstr>Raleway Thin</vt:lpstr>
      <vt:lpstr>Pical Platform Business Plan by Slidesgo</vt:lpstr>
      <vt:lpstr>Decision Tree Algorithms</vt:lpstr>
      <vt:lpstr>decision tree (noun):</vt:lpstr>
      <vt:lpstr>Why Decision Trees?</vt:lpstr>
      <vt:lpstr>Why NOT Decision Trees?</vt:lpstr>
      <vt:lpstr>Common DT Algorithms</vt:lpstr>
      <vt:lpstr>Healthcare</vt:lpstr>
      <vt:lpstr>Resources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Pical Platform Business Plan </dc:title>
  <cp:lastModifiedBy>Brian P Nguyen (STUDENT)</cp:lastModifiedBy>
  <cp:revision>28</cp:revision>
  <dcterms:modified xsi:type="dcterms:W3CDTF">2021-09-07T18:35:35Z</dcterms:modified>
</cp:coreProperties>
</file>